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9"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4660"/>
  </p:normalViewPr>
  <p:slideViewPr>
    <p:cSldViewPr snapToGrid="0">
      <p:cViewPr>
        <p:scale>
          <a:sx n="100" d="100"/>
          <a:sy n="100" d="100"/>
        </p:scale>
        <p:origin x="25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0466419-64BA-4D46-A789-681B31FC6E8A}"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A4BA66-C69D-4128-BEEC-CDFF70339C51}" type="slidenum">
              <a:rPr kumimoji="1" lang="ja-JP" altLang="en-US" smtClean="0"/>
              <a:t>‹#›</a:t>
            </a:fld>
            <a:endParaRPr kumimoji="1" lang="ja-JP" altLang="en-US"/>
          </a:p>
        </p:txBody>
      </p:sp>
    </p:spTree>
    <p:extLst>
      <p:ext uri="{BB962C8B-B14F-4D97-AF65-F5344CB8AC3E}">
        <p14:creationId xmlns:p14="http://schemas.microsoft.com/office/powerpoint/2010/main" val="337869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466419-64BA-4D46-A789-681B31FC6E8A}"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A4BA66-C69D-4128-BEEC-CDFF70339C51}" type="slidenum">
              <a:rPr kumimoji="1" lang="ja-JP" altLang="en-US" smtClean="0"/>
              <a:t>‹#›</a:t>
            </a:fld>
            <a:endParaRPr kumimoji="1" lang="ja-JP" altLang="en-US"/>
          </a:p>
        </p:txBody>
      </p:sp>
    </p:spTree>
    <p:extLst>
      <p:ext uri="{BB962C8B-B14F-4D97-AF65-F5344CB8AC3E}">
        <p14:creationId xmlns:p14="http://schemas.microsoft.com/office/powerpoint/2010/main" val="1336517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5"/>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5"/>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466419-64BA-4D46-A789-681B31FC6E8A}"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A4BA66-C69D-4128-BEEC-CDFF70339C51}" type="slidenum">
              <a:rPr kumimoji="1" lang="ja-JP" altLang="en-US" smtClean="0"/>
              <a:t>‹#›</a:t>
            </a:fld>
            <a:endParaRPr kumimoji="1" lang="ja-JP" altLang="en-US"/>
          </a:p>
        </p:txBody>
      </p:sp>
    </p:spTree>
    <p:extLst>
      <p:ext uri="{BB962C8B-B14F-4D97-AF65-F5344CB8AC3E}">
        <p14:creationId xmlns:p14="http://schemas.microsoft.com/office/powerpoint/2010/main" val="301496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466419-64BA-4D46-A789-681B31FC6E8A}"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A4BA66-C69D-4128-BEEC-CDFF70339C51}" type="slidenum">
              <a:rPr kumimoji="1" lang="ja-JP" altLang="en-US" smtClean="0"/>
              <a:t>‹#›</a:t>
            </a:fld>
            <a:endParaRPr kumimoji="1" lang="ja-JP" altLang="en-US"/>
          </a:p>
        </p:txBody>
      </p:sp>
    </p:spTree>
    <p:extLst>
      <p:ext uri="{BB962C8B-B14F-4D97-AF65-F5344CB8AC3E}">
        <p14:creationId xmlns:p14="http://schemas.microsoft.com/office/powerpoint/2010/main" val="385766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8"/>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466419-64BA-4D46-A789-681B31FC6E8A}"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A4BA66-C69D-4128-BEEC-CDFF70339C51}" type="slidenum">
              <a:rPr kumimoji="1" lang="ja-JP" altLang="en-US" smtClean="0"/>
              <a:t>‹#›</a:t>
            </a:fld>
            <a:endParaRPr kumimoji="1" lang="ja-JP" altLang="en-US"/>
          </a:p>
        </p:txBody>
      </p:sp>
    </p:spTree>
    <p:extLst>
      <p:ext uri="{BB962C8B-B14F-4D97-AF65-F5344CB8AC3E}">
        <p14:creationId xmlns:p14="http://schemas.microsoft.com/office/powerpoint/2010/main" val="237881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0466419-64BA-4D46-A789-681B31FC6E8A}" type="datetimeFigureOut">
              <a:rPr kumimoji="1" lang="ja-JP" altLang="en-US" smtClean="0"/>
              <a:t>2025/2/21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A4BA66-C69D-4128-BEEC-CDFF70339C51}" type="slidenum">
              <a:rPr kumimoji="1" lang="ja-JP" altLang="en-US" smtClean="0"/>
              <a:t>‹#›</a:t>
            </a:fld>
            <a:endParaRPr kumimoji="1" lang="ja-JP" altLang="en-US"/>
          </a:p>
        </p:txBody>
      </p:sp>
    </p:spTree>
    <p:extLst>
      <p:ext uri="{BB962C8B-B14F-4D97-AF65-F5344CB8AC3E}">
        <p14:creationId xmlns:p14="http://schemas.microsoft.com/office/powerpoint/2010/main" val="83950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2" y="2428349"/>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2" y="3618444"/>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4" y="2428349"/>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4" y="3618444"/>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0466419-64BA-4D46-A789-681B31FC6E8A}" type="datetimeFigureOut">
              <a:rPr kumimoji="1" lang="ja-JP" altLang="en-US" smtClean="0"/>
              <a:t>2025/2/21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A4BA66-C69D-4128-BEEC-CDFF70339C51}" type="slidenum">
              <a:rPr kumimoji="1" lang="ja-JP" altLang="en-US" smtClean="0"/>
              <a:t>‹#›</a:t>
            </a:fld>
            <a:endParaRPr kumimoji="1" lang="ja-JP" altLang="en-US"/>
          </a:p>
        </p:txBody>
      </p:sp>
    </p:spTree>
    <p:extLst>
      <p:ext uri="{BB962C8B-B14F-4D97-AF65-F5344CB8AC3E}">
        <p14:creationId xmlns:p14="http://schemas.microsoft.com/office/powerpoint/2010/main" val="3431613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0466419-64BA-4D46-A789-681B31FC6E8A}" type="datetimeFigureOut">
              <a:rPr kumimoji="1" lang="ja-JP" altLang="en-US" smtClean="0"/>
              <a:t>2025/2/21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4A4BA66-C69D-4128-BEEC-CDFF70339C51}" type="slidenum">
              <a:rPr kumimoji="1" lang="ja-JP" altLang="en-US" smtClean="0"/>
              <a:t>‹#›</a:t>
            </a:fld>
            <a:endParaRPr kumimoji="1" lang="ja-JP" altLang="en-US"/>
          </a:p>
        </p:txBody>
      </p:sp>
    </p:spTree>
    <p:extLst>
      <p:ext uri="{BB962C8B-B14F-4D97-AF65-F5344CB8AC3E}">
        <p14:creationId xmlns:p14="http://schemas.microsoft.com/office/powerpoint/2010/main" val="2174455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66419-64BA-4D46-A789-681B31FC6E8A}" type="datetimeFigureOut">
              <a:rPr kumimoji="1" lang="ja-JP" altLang="en-US" smtClean="0"/>
              <a:t>2025/2/21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A4BA66-C69D-4128-BEEC-CDFF70339C51}" type="slidenum">
              <a:rPr kumimoji="1" lang="ja-JP" altLang="en-US" smtClean="0"/>
              <a:t>‹#›</a:t>
            </a:fld>
            <a:endParaRPr kumimoji="1" lang="ja-JP" altLang="en-US"/>
          </a:p>
        </p:txBody>
      </p:sp>
    </p:spTree>
    <p:extLst>
      <p:ext uri="{BB962C8B-B14F-4D97-AF65-F5344CB8AC3E}">
        <p14:creationId xmlns:p14="http://schemas.microsoft.com/office/powerpoint/2010/main" val="419208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4" y="1426285"/>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2"/>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466419-64BA-4D46-A789-681B31FC6E8A}" type="datetimeFigureOut">
              <a:rPr kumimoji="1" lang="ja-JP" altLang="en-US" smtClean="0"/>
              <a:t>2025/2/21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A4BA66-C69D-4128-BEEC-CDFF70339C51}" type="slidenum">
              <a:rPr kumimoji="1" lang="ja-JP" altLang="en-US" smtClean="0"/>
              <a:t>‹#›</a:t>
            </a:fld>
            <a:endParaRPr kumimoji="1" lang="ja-JP" altLang="en-US"/>
          </a:p>
        </p:txBody>
      </p:sp>
    </p:spTree>
    <p:extLst>
      <p:ext uri="{BB962C8B-B14F-4D97-AF65-F5344CB8AC3E}">
        <p14:creationId xmlns:p14="http://schemas.microsoft.com/office/powerpoint/2010/main" val="4135833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4" y="1426285"/>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2"/>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466419-64BA-4D46-A789-681B31FC6E8A}" type="datetimeFigureOut">
              <a:rPr kumimoji="1" lang="ja-JP" altLang="en-US" smtClean="0"/>
              <a:t>2025/2/21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A4BA66-C69D-4128-BEEC-CDFF70339C51}" type="slidenum">
              <a:rPr kumimoji="1" lang="ja-JP" altLang="en-US" smtClean="0"/>
              <a:t>‹#›</a:t>
            </a:fld>
            <a:endParaRPr kumimoji="1" lang="ja-JP" altLang="en-US"/>
          </a:p>
        </p:txBody>
      </p:sp>
    </p:spTree>
    <p:extLst>
      <p:ext uri="{BB962C8B-B14F-4D97-AF65-F5344CB8AC3E}">
        <p14:creationId xmlns:p14="http://schemas.microsoft.com/office/powerpoint/2010/main" val="99097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9"/>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0466419-64BA-4D46-A789-681B31FC6E8A}" type="datetimeFigureOut">
              <a:rPr kumimoji="1" lang="ja-JP" altLang="en-US" smtClean="0"/>
              <a:t>2025/2/21</a:t>
            </a:fld>
            <a:endParaRPr kumimoji="1" lang="ja-JP" altLang="en-US"/>
          </a:p>
        </p:txBody>
      </p:sp>
      <p:sp>
        <p:nvSpPr>
          <p:cNvPr id="5" name="Footer Placeholder 4"/>
          <p:cNvSpPr>
            <a:spLocks noGrp="1"/>
          </p:cNvSpPr>
          <p:nvPr>
            <p:ph type="ftr" sz="quarter" idx="3"/>
          </p:nvPr>
        </p:nvSpPr>
        <p:spPr>
          <a:xfrm>
            <a:off x="2271714" y="9181399"/>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9"/>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4A4BA66-C69D-4128-BEEC-CDFF70339C51}" type="slidenum">
              <a:rPr kumimoji="1" lang="ja-JP" altLang="en-US" smtClean="0"/>
              <a:t>‹#›</a:t>
            </a:fld>
            <a:endParaRPr kumimoji="1" lang="ja-JP" altLang="en-US"/>
          </a:p>
        </p:txBody>
      </p:sp>
    </p:spTree>
    <p:extLst>
      <p:ext uri="{BB962C8B-B14F-4D97-AF65-F5344CB8AC3E}">
        <p14:creationId xmlns:p14="http://schemas.microsoft.com/office/powerpoint/2010/main" val="2679863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01952" y="3627075"/>
            <a:ext cx="6382488" cy="843976"/>
          </a:xfrm>
          <a:prstGeom prst="rect">
            <a:avLst/>
          </a:prstGeom>
          <a:noFill/>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b="1" dirty="0">
                <a:latin typeface="UD デジタル 教科書体 NK-R" panose="02020400000000000000" pitchFamily="18" charset="-128"/>
                <a:ea typeface="UD デジタル 教科書体 NK-R" panose="02020400000000000000" pitchFamily="18" charset="-128"/>
              </a:rPr>
              <a:t>大府市環境パートナーシップは、平成１５年度に発足し、地域に密着した環境づくりに関心のあるプレイヤーの組織として、市民団体・地域コミュニティ・事業者などにより構成されている大府市の「環境活動プラットフォーム」です。</a:t>
            </a:r>
          </a:p>
        </p:txBody>
      </p:sp>
      <p:grpSp>
        <p:nvGrpSpPr>
          <p:cNvPr id="54" name="グループ化 53"/>
          <p:cNvGrpSpPr/>
          <p:nvPr/>
        </p:nvGrpSpPr>
        <p:grpSpPr>
          <a:xfrm>
            <a:off x="0" y="13393"/>
            <a:ext cx="6924755" cy="3669556"/>
            <a:chOff x="-930995" y="4289993"/>
            <a:chExt cx="5530609" cy="3058870"/>
          </a:xfrm>
        </p:grpSpPr>
        <p:pic>
          <p:nvPicPr>
            <p:cNvPr id="55" name="図 54"/>
            <p:cNvPicPr/>
            <p:nvPr/>
          </p:nvPicPr>
          <p:blipFill rotWithShape="1">
            <a:blip r:embed="rId2" cstate="print">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l="-2" t="14192" r="-2360" b="14275"/>
            <a:stretch/>
          </p:blipFill>
          <p:spPr bwMode="auto">
            <a:xfrm>
              <a:off x="-179011" y="4289993"/>
              <a:ext cx="4377043" cy="3058870"/>
            </a:xfrm>
            <a:prstGeom prst="rect">
              <a:avLst/>
            </a:prstGeom>
            <a:noFill/>
            <a:ln>
              <a:noFill/>
            </a:ln>
          </p:spPr>
        </p:pic>
        <p:sp>
          <p:nvSpPr>
            <p:cNvPr id="56" name="タイトル 1"/>
            <p:cNvSpPr txBox="1">
              <a:spLocks/>
            </p:cNvSpPr>
            <p:nvPr/>
          </p:nvSpPr>
          <p:spPr>
            <a:xfrm>
              <a:off x="-930995" y="5518656"/>
              <a:ext cx="5530609" cy="594727"/>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400" dirty="0">
                  <a:ln w="0">
                    <a:solidFill>
                      <a:schemeClr val="bg1"/>
                    </a:solidFill>
                  </a:ln>
                  <a:solidFill>
                    <a:srgbClr val="FF0000"/>
                  </a:solidFill>
                  <a:latin typeface="ＭＳ Ｐゴシック" panose="020B0600070205080204" pitchFamily="50" charset="-128"/>
                  <a:ea typeface="ＭＳ Ｐゴシック" panose="020B0600070205080204" pitchFamily="50" charset="-128"/>
                </a:rPr>
                <a:t>大府市環境パートナーシップ</a:t>
              </a:r>
            </a:p>
          </p:txBody>
        </p:sp>
      </p:grpSp>
      <p:sp>
        <p:nvSpPr>
          <p:cNvPr id="51" name="タイトル 1"/>
          <p:cNvSpPr txBox="1">
            <a:spLocks/>
          </p:cNvSpPr>
          <p:nvPr/>
        </p:nvSpPr>
        <p:spPr>
          <a:xfrm>
            <a:off x="57150" y="8601656"/>
            <a:ext cx="6867605" cy="1344773"/>
          </a:xfrm>
          <a:prstGeom prst="rect">
            <a:avLst/>
          </a:prstGeom>
          <a:noFill/>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b="1" dirty="0">
                <a:latin typeface="UD デジタル 教科書体 NK-R" panose="02020400000000000000" pitchFamily="18" charset="-128"/>
                <a:ea typeface="UD デジタル 教科書体 NK-R" panose="02020400000000000000" pitchFamily="18" charset="-128"/>
              </a:rPr>
              <a:t>〇これまでの参加者（一例、順不同）</a:t>
            </a:r>
          </a:p>
          <a:p>
            <a:pPr algn="l"/>
            <a:r>
              <a:rPr lang="ja-JP" altLang="en-US" sz="1100" b="1" dirty="0">
                <a:latin typeface="UD デジタル 教科書体 NK-R" panose="02020400000000000000" pitchFamily="18" charset="-128"/>
                <a:ea typeface="UD デジタル 教科書体 NK-R" panose="02020400000000000000" pitchFamily="18" charset="-128"/>
              </a:rPr>
              <a:t>豊田自動織機（大府工場、共和工場、長草工場）、住友重機械工業名古屋製造所、㈱中西、げんきの郷、日本福祉大学、至学館大学、大東小学校、ナチュラル・リターンクラブ、大府市地域婦人団体連絡協議会、オオブユニティ、階、おおぶ地域ねこの会、大府緑化推進研究会、知多自然観察会、あそびのいっぽ、大人の科学、あいち健康の森薬草園、地球ハグ倶楽部、二ツ池セレトナ、</a:t>
            </a:r>
            <a:r>
              <a:rPr lang="en-US" altLang="ja-JP" sz="1100" b="1" dirty="0" err="1">
                <a:latin typeface="UD デジタル 教科書体 NK-R" panose="02020400000000000000" pitchFamily="18" charset="-128"/>
                <a:ea typeface="UD デジタル 教科書体 NK-R" panose="02020400000000000000" pitchFamily="18" charset="-128"/>
              </a:rPr>
              <a:t>etc</a:t>
            </a:r>
            <a:endParaRPr lang="ja-JP" altLang="en-US" sz="1100" b="1" dirty="0">
              <a:latin typeface="UD デジタル 教科書体 NK-R" panose="02020400000000000000" pitchFamily="18" charset="-128"/>
              <a:ea typeface="UD デジタル 教科書体 NK-R" panose="02020400000000000000" pitchFamily="18" charset="-128"/>
            </a:endParaRPr>
          </a:p>
        </p:txBody>
      </p:sp>
      <p:pic>
        <p:nvPicPr>
          <p:cNvPr id="4" name="図 3">
            <a:extLst>
              <a:ext uri="{FF2B5EF4-FFF2-40B4-BE49-F238E27FC236}">
                <a16:creationId xmlns:a16="http://schemas.microsoft.com/office/drawing/2014/main" id="{9D82EAEC-6BED-EF63-118F-AF7403D0A0FE}"/>
              </a:ext>
            </a:extLst>
          </p:cNvPr>
          <p:cNvPicPr>
            <a:picLocks noChangeAspect="1"/>
          </p:cNvPicPr>
          <p:nvPr/>
        </p:nvPicPr>
        <p:blipFill>
          <a:blip r:embed="rId4"/>
          <a:stretch>
            <a:fillRect/>
          </a:stretch>
        </p:blipFill>
        <p:spPr>
          <a:xfrm>
            <a:off x="100976" y="4334427"/>
            <a:ext cx="6656048" cy="4415720"/>
          </a:xfrm>
          <a:prstGeom prst="rect">
            <a:avLst/>
          </a:prstGeom>
        </p:spPr>
      </p:pic>
      <p:pic>
        <p:nvPicPr>
          <p:cNvPr id="6" name="図 5">
            <a:extLst>
              <a:ext uri="{FF2B5EF4-FFF2-40B4-BE49-F238E27FC236}">
                <a16:creationId xmlns:a16="http://schemas.microsoft.com/office/drawing/2014/main" id="{0CE8E861-0E41-DE5F-513D-D1445E29EEF3}"/>
              </a:ext>
            </a:extLst>
          </p:cNvPr>
          <p:cNvPicPr>
            <a:picLocks noChangeAspect="1"/>
          </p:cNvPicPr>
          <p:nvPr/>
        </p:nvPicPr>
        <p:blipFill>
          <a:blip r:embed="rId5"/>
          <a:stretch>
            <a:fillRect/>
          </a:stretch>
        </p:blipFill>
        <p:spPr>
          <a:xfrm>
            <a:off x="149760" y="103710"/>
            <a:ext cx="843976" cy="843976"/>
          </a:xfrm>
          <a:prstGeom prst="rect">
            <a:avLst/>
          </a:prstGeom>
        </p:spPr>
      </p:pic>
    </p:spTree>
    <p:extLst>
      <p:ext uri="{BB962C8B-B14F-4D97-AF65-F5344CB8AC3E}">
        <p14:creationId xmlns:p14="http://schemas.microsoft.com/office/powerpoint/2010/main" val="1098483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174212" y="110049"/>
            <a:ext cx="5509150" cy="5388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K-R" panose="02020400000000000000" pitchFamily="18" charset="-128"/>
                <a:ea typeface="UD デジタル 教科書体 NK-R" panose="02020400000000000000" pitchFamily="18" charset="-128"/>
              </a:rPr>
              <a:t>大府市環境パートナーシップ会議　活動事例</a:t>
            </a:r>
            <a:endParaRPr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 name="角丸四角形 2"/>
          <p:cNvSpPr/>
          <p:nvPr/>
        </p:nvSpPr>
        <p:spPr bwMode="auto">
          <a:xfrm>
            <a:off x="179047" y="741110"/>
            <a:ext cx="6504317" cy="2917686"/>
          </a:xfrm>
          <a:prstGeom prst="roundRect">
            <a:avLst>
              <a:gd name="adj" fmla="val 4524"/>
            </a:avLst>
          </a:prstGeom>
          <a:solidFill>
            <a:srgbClr val="CCFFCC"/>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p:txBody>
      </p:sp>
      <p:sp>
        <p:nvSpPr>
          <p:cNvPr id="4" name="正方形/長方形 3"/>
          <p:cNvSpPr/>
          <p:nvPr/>
        </p:nvSpPr>
        <p:spPr bwMode="auto">
          <a:xfrm>
            <a:off x="232334" y="732866"/>
            <a:ext cx="6134868" cy="338554"/>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活動事例１：フードドライブへの協力</a:t>
            </a:r>
            <a:endParaRPr kumimoji="1" lang="ja-JP" altLang="en-US" sz="1600" dirty="0">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p:cNvSpPr txBox="1"/>
          <p:nvPr/>
        </p:nvSpPr>
        <p:spPr>
          <a:xfrm>
            <a:off x="179047" y="1071422"/>
            <a:ext cx="3688489" cy="2616101"/>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◆活動団体</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あそびの</a:t>
            </a:r>
            <a:r>
              <a:rPr kumimoji="1" lang="ja-JP" altLang="en-US" sz="1200" dirty="0" err="1">
                <a:latin typeface="UD デジタル 教科書体 NK-R" panose="02020400000000000000" pitchFamily="18" charset="-128"/>
                <a:ea typeface="UD デジタル 教科書体 NK-R" panose="02020400000000000000" pitchFamily="18" charset="-128"/>
              </a:rPr>
              <a:t>いっぽ</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相談内容</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「フードドライブ活動について、多くの人に知ってもらうとともに、不要な食品の寄付をお願いしたい」</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連携・協力</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① フードドライブイベントの開催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 公民館等の地域の拠点でイベントを開催し、</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地域の方が寄付を持ち寄り</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② 企業からの食品寄付</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 複数の企業から備蓄非常食の寄付</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③ 市民活動拠点での啓発</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 学習施設等で啓発用チラシを配架し、啓発</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2" name="角丸四角形 11"/>
          <p:cNvSpPr/>
          <p:nvPr/>
        </p:nvSpPr>
        <p:spPr bwMode="auto">
          <a:xfrm>
            <a:off x="179047" y="6852568"/>
            <a:ext cx="6504317" cy="2917686"/>
          </a:xfrm>
          <a:prstGeom prst="roundRect">
            <a:avLst>
              <a:gd name="adj" fmla="val 4524"/>
            </a:avLst>
          </a:prstGeom>
          <a:solidFill>
            <a:srgbClr val="CCFFCC"/>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p:txBody>
      </p:sp>
      <p:sp>
        <p:nvSpPr>
          <p:cNvPr id="13" name="角丸四角形 12"/>
          <p:cNvSpPr/>
          <p:nvPr/>
        </p:nvSpPr>
        <p:spPr bwMode="auto">
          <a:xfrm>
            <a:off x="179047" y="3796839"/>
            <a:ext cx="6504317" cy="2917686"/>
          </a:xfrm>
          <a:prstGeom prst="roundRect">
            <a:avLst>
              <a:gd name="adj" fmla="val 4524"/>
            </a:avLst>
          </a:prstGeom>
          <a:solidFill>
            <a:srgbClr val="CCFFCC"/>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p:txBody>
      </p:sp>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1380" y="1401732"/>
            <a:ext cx="2854822" cy="19045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正方形/長方形 19"/>
          <p:cNvSpPr/>
          <p:nvPr/>
        </p:nvSpPr>
        <p:spPr bwMode="auto">
          <a:xfrm>
            <a:off x="232334" y="3794290"/>
            <a:ext cx="6134868" cy="338554"/>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活動事例２：</a:t>
            </a:r>
            <a:r>
              <a:rPr kumimoji="1" lang="ja-JP" altLang="en-US" sz="1600" dirty="0">
                <a:latin typeface="UD デジタル 教科書体 NK-R" panose="02020400000000000000" pitchFamily="18" charset="-128"/>
                <a:ea typeface="UD デジタル 教科書体 NK-R" panose="02020400000000000000" pitchFamily="18" charset="-128"/>
              </a:rPr>
              <a:t>生物多様性による地域貢献</a:t>
            </a:r>
            <a:endParaRPr kumimoji="1" lang="en-US" altLang="ja-JP" sz="16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p:cNvSpPr txBox="1"/>
          <p:nvPr/>
        </p:nvSpPr>
        <p:spPr>
          <a:xfrm>
            <a:off x="3073017" y="4101612"/>
            <a:ext cx="3688489" cy="2616101"/>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◆活動団体</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豊田自動織機　長草工場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相談内容</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「魚の飼育を通して社員や地域の子ども達に生物多様性について考えるきっかけづくりをしたい」</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連携・協力</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① 知多半島の河川で魚を採取し、社内の水槽で展示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 社内向けに生物多様性啓発</a:t>
            </a:r>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② 水槽を地域へ貸し出し子ども達へ啓発</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 小学校へ水槽を貸し出し、児童に魚を通した</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生物多様性についての学びの機会を提供</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 子ども達との質問のやり取りを通して関心</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高まりに寄与</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pic>
        <p:nvPicPr>
          <p:cNvPr id="22" name="図 21"/>
          <p:cNvPicPr>
            <a:picLocks noChangeAspect="1"/>
          </p:cNvPicPr>
          <p:nvPr/>
        </p:nvPicPr>
        <p:blipFill>
          <a:blip r:embed="rId3"/>
          <a:stretch>
            <a:fillRect/>
          </a:stretch>
        </p:blipFill>
        <p:spPr>
          <a:xfrm>
            <a:off x="287243" y="4378218"/>
            <a:ext cx="2747233" cy="20628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 name="正方形/長方形 25"/>
          <p:cNvSpPr/>
          <p:nvPr/>
        </p:nvSpPr>
        <p:spPr bwMode="auto">
          <a:xfrm>
            <a:off x="248700" y="6815866"/>
            <a:ext cx="6134868" cy="338554"/>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活動事例</a:t>
            </a:r>
            <a:r>
              <a:rPr lang="en-US" altLang="ja-JP" sz="1600" dirty="0">
                <a:latin typeface="UD デジタル 教科書体 NK-R" panose="02020400000000000000" pitchFamily="18" charset="-128"/>
                <a:ea typeface="UD デジタル 教科書体 NK-R" panose="02020400000000000000" pitchFamily="18" charset="-128"/>
              </a:rPr>
              <a:t>3</a:t>
            </a:r>
            <a:r>
              <a:rPr lang="ja-JP" altLang="en-US" sz="1600" dirty="0">
                <a:latin typeface="UD デジタル 教科書体 NK-R" panose="02020400000000000000" pitchFamily="18" charset="-128"/>
                <a:ea typeface="UD デジタル 教科書体 NK-R" panose="02020400000000000000" pitchFamily="18" charset="-128"/>
              </a:rPr>
              <a:t>：</a:t>
            </a:r>
            <a:r>
              <a:rPr kumimoji="1" lang="ja-JP" altLang="en-US" sz="1600" dirty="0">
                <a:latin typeface="UD デジタル 教科書体 NK-R" panose="02020400000000000000" pitchFamily="18" charset="-128"/>
                <a:ea typeface="UD デジタル 教科書体 NK-R" panose="02020400000000000000" pitchFamily="18" charset="-128"/>
              </a:rPr>
              <a:t>ダンボールコンポストによる生ごみ減量</a:t>
            </a:r>
            <a:endParaRPr kumimoji="1" lang="en-US" altLang="ja-JP" sz="16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30" name="テキスト ボックス 29"/>
          <p:cNvSpPr txBox="1"/>
          <p:nvPr/>
        </p:nvSpPr>
        <p:spPr>
          <a:xfrm>
            <a:off x="142752" y="7188831"/>
            <a:ext cx="3876799" cy="2431435"/>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◆活動団体</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ナチュラルリターンクラブ</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相談内容</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「ダンボールを使って、生ごみを肥料に変えるダンボールコンポストを知ってもらい、ごみの減量をしたい」</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連携・協力</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① ダンボールコンポスト講座の開催</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⇒公民館や観光施設で講座を開催し、地域の方へ</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普及・啓発</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② 市内でダンボールコンポストに必要な道具の販売開始</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⇒ダンボールコンポストを手軽に始め、継続的に実施</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できる環境を整備</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pic>
        <p:nvPicPr>
          <p:cNvPr id="33" name="図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4594" y="7455011"/>
            <a:ext cx="2750400" cy="2062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34" name="グループ化 33"/>
          <p:cNvGrpSpPr/>
          <p:nvPr/>
        </p:nvGrpSpPr>
        <p:grpSpPr>
          <a:xfrm>
            <a:off x="0" y="71951"/>
            <a:ext cx="1362040" cy="619631"/>
            <a:chOff x="-3346710" y="4224288"/>
            <a:chExt cx="6442263" cy="3058870"/>
          </a:xfrm>
        </p:grpSpPr>
        <p:pic>
          <p:nvPicPr>
            <p:cNvPr id="35" name="図 34"/>
            <p:cNvPicPr/>
            <p:nvPr/>
          </p:nvPicPr>
          <p:blipFill rotWithShape="1">
            <a:blip r:embed="rId5" cstate="print">
              <a:extLst>
                <a:ext uri="{BEBA8EAE-BF5A-486C-A8C5-ECC9F3942E4B}">
                  <a14:imgProps xmlns:a14="http://schemas.microsoft.com/office/drawing/2010/main">
                    <a14:imgLayer r:embed="rId6">
                      <a14:imgEffect>
                        <a14:saturation sat="30000"/>
                      </a14:imgEffect>
                    </a14:imgLayer>
                  </a14:imgProps>
                </a:ext>
                <a:ext uri="{28A0092B-C50C-407E-A947-70E740481C1C}">
                  <a14:useLocalDpi xmlns:a14="http://schemas.microsoft.com/office/drawing/2010/main" val="0"/>
                </a:ext>
              </a:extLst>
            </a:blip>
            <a:srcRect l="-2" t="14192" r="-2360" b="14275"/>
            <a:stretch/>
          </p:blipFill>
          <p:spPr bwMode="auto">
            <a:xfrm>
              <a:off x="-2758301" y="4224288"/>
              <a:ext cx="4377043" cy="3058870"/>
            </a:xfrm>
            <a:prstGeom prst="rect">
              <a:avLst/>
            </a:prstGeom>
            <a:noFill/>
            <a:ln>
              <a:noFill/>
            </a:ln>
          </p:spPr>
        </p:pic>
        <p:sp>
          <p:nvSpPr>
            <p:cNvPr id="36" name="タイトル 1"/>
            <p:cNvSpPr txBox="1">
              <a:spLocks/>
            </p:cNvSpPr>
            <p:nvPr/>
          </p:nvSpPr>
          <p:spPr>
            <a:xfrm>
              <a:off x="-3346710" y="5263511"/>
              <a:ext cx="6442263" cy="1452594"/>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900" dirty="0">
                  <a:ln w="0">
                    <a:solidFill>
                      <a:schemeClr val="bg1"/>
                    </a:solidFill>
                  </a:ln>
                  <a:solidFill>
                    <a:srgbClr val="FF0000"/>
                  </a:solidFill>
                  <a:latin typeface="ＭＳ Ｐゴシック" panose="020B0600070205080204" pitchFamily="50" charset="-128"/>
                  <a:ea typeface="ＭＳ Ｐゴシック" panose="020B0600070205080204" pitchFamily="50" charset="-128"/>
                </a:rPr>
                <a:t>環境パートナーシップ</a:t>
              </a:r>
            </a:p>
          </p:txBody>
        </p:sp>
      </p:grpSp>
      <p:pic>
        <p:nvPicPr>
          <p:cNvPr id="6" name="図 5"/>
          <p:cNvPicPr>
            <a:picLocks noChangeAspect="1"/>
          </p:cNvPicPr>
          <p:nvPr/>
        </p:nvPicPr>
        <p:blipFill>
          <a:blip r:embed="rId7"/>
          <a:stretch>
            <a:fillRect/>
          </a:stretch>
        </p:blipFill>
        <p:spPr>
          <a:xfrm>
            <a:off x="3991295" y="691580"/>
            <a:ext cx="2743438" cy="6626926"/>
          </a:xfrm>
          <a:prstGeom prst="rect">
            <a:avLst/>
          </a:prstGeom>
        </p:spPr>
      </p:pic>
    </p:spTree>
    <p:extLst>
      <p:ext uri="{BB962C8B-B14F-4D97-AF65-F5344CB8AC3E}">
        <p14:creationId xmlns:p14="http://schemas.microsoft.com/office/powerpoint/2010/main" val="429311811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642</TotalTime>
  <Words>489</Words>
  <Application>Microsoft Office PowerPoint</Application>
  <PresentationFormat>A4 210 x 297 mm</PresentationFormat>
  <Paragraphs>68</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ＭＳ Ｐゴシック</vt:lpstr>
      <vt:lpstr>UD デジタル 教科書体 NK-R</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大府市環境 パートナーシップ</dc:title>
  <dc:creator>TBl0209</dc:creator>
  <cp:lastModifiedBy>TBl1253</cp:lastModifiedBy>
  <cp:revision>106</cp:revision>
  <cp:lastPrinted>2021-09-06T07:30:42Z</cp:lastPrinted>
  <dcterms:created xsi:type="dcterms:W3CDTF">2020-11-13T08:03:22Z</dcterms:created>
  <dcterms:modified xsi:type="dcterms:W3CDTF">2025-02-21T05:40:08Z</dcterms:modified>
</cp:coreProperties>
</file>